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24" r:id="rId1"/>
  </p:sldMasterIdLst>
  <p:sldIdLst>
    <p:sldId id="256" r:id="rId2"/>
    <p:sldId id="257" r:id="rId3"/>
    <p:sldId id="258" r:id="rId4"/>
    <p:sldId id="269" r:id="rId5"/>
    <p:sldId id="270" r:id="rId6"/>
    <p:sldId id="259" r:id="rId7"/>
    <p:sldId id="260" r:id="rId8"/>
    <p:sldId id="261" r:id="rId9"/>
    <p:sldId id="263" r:id="rId10"/>
    <p:sldId id="262" r:id="rId11"/>
    <p:sldId id="264" r:id="rId12"/>
    <p:sldId id="265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D41A133-29AF-48D0-913F-5ADE08F72C08}">
          <p14:sldIdLst>
            <p14:sldId id="256"/>
            <p14:sldId id="257"/>
            <p14:sldId id="258"/>
            <p14:sldId id="269"/>
            <p14:sldId id="270"/>
            <p14:sldId id="259"/>
            <p14:sldId id="260"/>
            <p14:sldId id="261"/>
            <p14:sldId id="263"/>
            <p14:sldId id="262"/>
            <p14:sldId id="264"/>
            <p14:sldId id="265"/>
            <p14:sldId id="266"/>
            <p14:sldId id="267"/>
            <p14:sldId id="26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61" autoAdjust="0"/>
  </p:normalViewPr>
  <p:slideViewPr>
    <p:cSldViewPr snapToGrid="0">
      <p:cViewPr varScale="1">
        <p:scale>
          <a:sx n="110" d="100"/>
          <a:sy n="110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AD695-6F77-4296-B5D5-4473799636D9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D2FFD-005E-4F0D-AC01-5E8BF4FD6C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830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AD695-6F77-4296-B5D5-4473799636D9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D2FFD-005E-4F0D-AC01-5E8BF4FD6C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943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AD695-6F77-4296-B5D5-4473799636D9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D2FFD-005E-4F0D-AC01-5E8BF4FD6CE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6004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AD695-6F77-4296-B5D5-4473799636D9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D2FFD-005E-4F0D-AC01-5E8BF4FD6C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509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AD695-6F77-4296-B5D5-4473799636D9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D2FFD-005E-4F0D-AC01-5E8BF4FD6CE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3362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AD695-6F77-4296-B5D5-4473799636D9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D2FFD-005E-4F0D-AC01-5E8BF4FD6C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81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AD695-6F77-4296-B5D5-4473799636D9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D2FFD-005E-4F0D-AC01-5E8BF4FD6C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705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AD695-6F77-4296-B5D5-4473799636D9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D2FFD-005E-4F0D-AC01-5E8BF4FD6C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77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AD695-6F77-4296-B5D5-4473799636D9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D2FFD-005E-4F0D-AC01-5E8BF4FD6C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383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AD695-6F77-4296-B5D5-4473799636D9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D2FFD-005E-4F0D-AC01-5E8BF4FD6C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424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AD695-6F77-4296-B5D5-4473799636D9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D2FFD-005E-4F0D-AC01-5E8BF4FD6C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568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AD695-6F77-4296-B5D5-4473799636D9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D2FFD-005E-4F0D-AC01-5E8BF4FD6C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34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AD695-6F77-4296-B5D5-4473799636D9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D2FFD-005E-4F0D-AC01-5E8BF4FD6C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452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AD695-6F77-4296-B5D5-4473799636D9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D2FFD-005E-4F0D-AC01-5E8BF4FD6C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75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AD695-6F77-4296-B5D5-4473799636D9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D2FFD-005E-4F0D-AC01-5E8BF4FD6C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850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D2FFD-005E-4F0D-AC01-5E8BF4FD6CE8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AD695-6F77-4296-B5D5-4473799636D9}" type="datetimeFigureOut">
              <a:rPr lang="ru-RU" smtClean="0"/>
              <a:t>07.09.2021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378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AD695-6F77-4296-B5D5-4473799636D9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D9D2FFD-005E-4F0D-AC01-5E8BF4FD6C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39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#_ftnref1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#_ftnref1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200" dirty="0" smtClean="0"/>
              <a:t>КОНКУРС ИННОВАЦИОННЫХ ПРОДУКТОВ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164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548946"/>
              </p:ext>
            </p:extLst>
          </p:nvPr>
        </p:nvGraphicFramePr>
        <p:xfrm>
          <a:off x="605540" y="571939"/>
          <a:ext cx="9879580" cy="56982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4724"/>
                <a:gridCol w="1397657"/>
                <a:gridCol w="1662856"/>
                <a:gridCol w="5605486"/>
                <a:gridCol w="838857"/>
              </a:tblGrid>
              <a:tr h="1319139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4">
                  <a:txBody>
                    <a:bodyPr/>
                    <a:lstStyle/>
                    <a:p>
                      <a:pPr marL="152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Готовность инновационного продукта к внедрению в систему образования Санкт-Петербурга (оценивается один показатель)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4.1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Инновационный продукт готов к внедрению </a:t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>
                          <a:effectLst/>
                        </a:rPr>
                        <a:t>в систему образования Санкт-Петербурга 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9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3191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4.2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Необходимо тиражирование инновационного продукта перед внедрением в систему образования Санкт-Петербурга 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6559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4.3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Необходима доработка инновационного продукта перед внедрением в систему образования </a:t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>
                          <a:effectLst/>
                        </a:rPr>
                        <a:t>Санкт-Петербурга 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4039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4.4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Инновационный продукт не готов к внедрению </a:t>
                      </a:r>
                      <a:br>
                        <a:rPr lang="ru-RU" sz="1800">
                          <a:effectLst/>
                        </a:rPr>
                      </a:br>
                      <a:r>
                        <a:rPr lang="ru-RU" sz="1800">
                          <a:effectLst/>
                        </a:rPr>
                        <a:t>в систему образования Санкт-Петербурга 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1005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601136"/>
              </p:ext>
            </p:extLst>
          </p:nvPr>
        </p:nvGraphicFramePr>
        <p:xfrm>
          <a:off x="788420" y="485508"/>
          <a:ext cx="9931831" cy="57672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6706"/>
                <a:gridCol w="1405049"/>
                <a:gridCol w="1845071"/>
                <a:gridCol w="5461711"/>
                <a:gridCol w="843294"/>
              </a:tblGrid>
              <a:tr h="1441812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Оптимальность рисков внедрения  предлагаемого инновационного продукта (оценивается один показатель)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5.1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Риски внедрения инновационного продукта оптимальны по сравнению с достигаемыми актуальными результатами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9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4418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5.2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Риски внедрения инновационного продукта равнозначны вероятности достижения актуальных результатов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4418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5.3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Риски внедрения инновационного продукта снижают вероятность достижения актуальных результатов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4418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5.4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Риски внедрения инновационного продукта превосходят по значимости достигаемые актуальные результаты 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8468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63872"/>
              </p:ext>
            </p:extLst>
          </p:nvPr>
        </p:nvGraphicFramePr>
        <p:xfrm>
          <a:off x="627529" y="1093694"/>
          <a:ext cx="9457765" cy="50560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8725"/>
                <a:gridCol w="1337983"/>
                <a:gridCol w="1539551"/>
                <a:gridCol w="5418465"/>
                <a:gridCol w="803041"/>
              </a:tblGrid>
              <a:tr h="1188171">
                <a:tc rowSpan="4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 marL="152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highlight>
                            <a:srgbClr val="FFFFFF"/>
                          </a:highlight>
                        </a:rPr>
                        <a:t>Масштаб цифровой трансформации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highlight>
                            <a:srgbClr val="FFFFFF"/>
                          </a:highlight>
                        </a:rPr>
                        <a:t>6.1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Представленный </a:t>
                      </a:r>
                      <a:r>
                        <a:rPr lang="ru-RU" sz="1800" dirty="0">
                          <a:effectLst/>
                          <a:highlight>
                            <a:srgbClr val="FFFFFF"/>
                          </a:highlight>
                        </a:rPr>
                        <a:t>продукт существенно расширяет функционал цифровой среды образовательной организации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FFFFFF"/>
                          </a:highlight>
                        </a:rPr>
                        <a:t>9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881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FFFFFF"/>
                          </a:highlight>
                        </a:rPr>
                        <a:t>6.2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highlight>
                            <a:srgbClr val="FFFFFF"/>
                          </a:highlight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Представленный</a:t>
                      </a:r>
                      <a:r>
                        <a:rPr lang="ru-RU" sz="1800" dirty="0">
                          <a:effectLst/>
                          <a:highlight>
                            <a:srgbClr val="FFFFFF"/>
                          </a:highlight>
                        </a:rPr>
                        <a:t> продукт дополняет цифровую среду образовательной организации новым инструментом 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highlight>
                            <a:srgbClr val="FFFFFF"/>
                          </a:highlight>
                        </a:rPr>
                        <a:t>5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4915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FFFFFF"/>
                          </a:highlight>
                        </a:rPr>
                        <a:t>6.3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Представленный</a:t>
                      </a:r>
                      <a:r>
                        <a:rPr lang="ru-RU" sz="1800">
                          <a:effectLst/>
                          <a:highlight>
                            <a:srgbClr val="FFFFFF"/>
                          </a:highlight>
                        </a:rPr>
                        <a:t> продукт расширяет возможности существующих инструментов  цифровой среды образовательной организации 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highlight>
                            <a:srgbClr val="FFFFFF"/>
                          </a:highlight>
                        </a:rPr>
                        <a:t>1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881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FFFFFF"/>
                          </a:highlight>
                        </a:rPr>
                        <a:t>6.4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Представленный</a:t>
                      </a:r>
                      <a:r>
                        <a:rPr lang="ru-RU" sz="1800">
                          <a:effectLst/>
                          <a:highlight>
                            <a:srgbClr val="FFFFFF"/>
                          </a:highlight>
                        </a:rPr>
                        <a:t> продукт является аналогом уже существующих инструментов цифровой среды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highlight>
                            <a:srgbClr val="FFFFFF"/>
                          </a:highlight>
                        </a:rPr>
                        <a:t>0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89113" y="23129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44407" y="560168"/>
            <a:ext cx="800931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[</a:t>
            </a:r>
            <a:r>
              <a:rPr kumimoji="0" lang="ru-RU" altLang="ru-RU" sz="1000" b="0" i="0" u="none" strike="noStrike" cap="none" normalizeH="0" baseline="3000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1]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Только для оценки конкурсных материалов в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подноминации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«Цифровая среда образовательной организации»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47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6106727"/>
              </p:ext>
            </p:extLst>
          </p:nvPr>
        </p:nvGraphicFramePr>
        <p:xfrm>
          <a:off x="304087" y="206282"/>
          <a:ext cx="10112901" cy="60690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3573"/>
                <a:gridCol w="1430665"/>
                <a:gridCol w="1117934"/>
                <a:gridCol w="6322060"/>
                <a:gridCol w="858669"/>
              </a:tblGrid>
              <a:tr h="1532999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7</a:t>
                      </a:r>
                      <a:r>
                        <a:rPr lang="ru-RU" sz="2000" baseline="30000" dirty="0">
                          <a:effectLst/>
                        </a:rPr>
                        <a:t>2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31" marR="57531" marT="0" marB="0"/>
                </a:tc>
                <a:tc rowSpan="4">
                  <a:txBody>
                    <a:bodyPr/>
                    <a:lstStyle/>
                    <a:p>
                      <a:pPr marL="152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Уровень автоматизации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31" marR="5753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highlight>
                            <a:srgbClr val="FFFFFF"/>
                          </a:highlight>
                        </a:rPr>
                        <a:t>7.1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31" marR="575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Представленный</a:t>
                      </a:r>
                      <a:r>
                        <a:rPr lang="ru-RU" sz="2000" dirty="0">
                          <a:effectLst/>
                          <a:highlight>
                            <a:srgbClr val="FFFFFF"/>
                          </a:highlight>
                        </a:rPr>
                        <a:t> продукт исключает деятельность человека, полностью автоматизирует процесс(ы) и переводит их в категорию "автоматические"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31" marR="575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highlight>
                            <a:srgbClr val="FFFFFF"/>
                          </a:highlight>
                        </a:rPr>
                        <a:t>9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31" marR="57531" marT="0" marB="0"/>
                </a:tc>
              </a:tr>
              <a:tr h="15015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highlight>
                            <a:srgbClr val="FFFFFF"/>
                          </a:highlight>
                        </a:rPr>
                        <a:t>7.2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31" marR="575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Представленный</a:t>
                      </a:r>
                      <a:r>
                        <a:rPr lang="ru-RU" sz="2000" dirty="0">
                          <a:effectLst/>
                          <a:highlight>
                            <a:srgbClr val="FFFFFF"/>
                          </a:highlight>
                        </a:rPr>
                        <a:t> продукт позволяет пользователю автоматизировать отдельные процессы и использовать только электронные (цифровые) ресурсы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31" marR="575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highlight>
                            <a:srgbClr val="FFFFFF"/>
                          </a:highlight>
                        </a:rPr>
                        <a:t>5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31" marR="57531" marT="0" marB="0"/>
                </a:tc>
              </a:tr>
              <a:tr h="15329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highlight>
                            <a:srgbClr val="FFFFFF"/>
                          </a:highlight>
                        </a:rPr>
                        <a:t>7.3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31" marR="575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Представленный</a:t>
                      </a:r>
                      <a:r>
                        <a:rPr lang="ru-RU" sz="2000" dirty="0">
                          <a:effectLst/>
                          <a:highlight>
                            <a:srgbClr val="FFFFFF"/>
                          </a:highlight>
                        </a:rPr>
                        <a:t> продукт позволяет пользователю автоматизировать отдельные процессы и использовать электронные (цифровые) и аналоговые ресурсы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31" marR="575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highlight>
                            <a:srgbClr val="FFFFFF"/>
                          </a:highlight>
                        </a:rPr>
                        <a:t>1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31" marR="57531" marT="0" marB="0"/>
                </a:tc>
              </a:tr>
              <a:tr h="15015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highlight>
                            <a:srgbClr val="FFFFFF"/>
                          </a:highlight>
                        </a:rPr>
                        <a:t>7.4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31" marR="575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Представленный</a:t>
                      </a:r>
                      <a:r>
                        <a:rPr lang="ru-RU" sz="2000">
                          <a:effectLst/>
                          <a:highlight>
                            <a:srgbClr val="FFFFFF"/>
                          </a:highlight>
                        </a:rPr>
                        <a:t> продукт никак не автоматизирует  процесс, его основным назначением является  хранение электронных копий аналоговых ресурсов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31" marR="575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highlight>
                            <a:srgbClr val="FFFFFF"/>
                          </a:highlight>
                        </a:rPr>
                        <a:t>0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31" marR="5753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5917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820197"/>
              </p:ext>
            </p:extLst>
          </p:nvPr>
        </p:nvGraphicFramePr>
        <p:xfrm>
          <a:off x="544580" y="477451"/>
          <a:ext cx="9487694" cy="56708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2734"/>
                <a:gridCol w="1680755"/>
                <a:gridCol w="1602377"/>
                <a:gridCol w="5116245"/>
                <a:gridCol w="805583"/>
              </a:tblGrid>
              <a:tr h="1425338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8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5">
                  <a:txBody>
                    <a:bodyPr/>
                    <a:lstStyle/>
                    <a:p>
                      <a:pPr marL="152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Нарушения в оформлении конкурсных материалов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8.1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Избыточное количество материалов, представленных в составе инновационного продукта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-2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425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8.2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Несоответствие инновационного продукта форме, указанной в заявке на участие в конкурсе 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-2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0613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8.3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Наличие в конкурсных материалах некорректного заимствования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-2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0613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8.4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Наличие в конкурсных материалах значительных ошибок и опечаток 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-2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973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8.5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Вышеуказанных нарушений не выявлено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6146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4015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Положение о конкурсе инновационных продуктов </a:t>
            </a:r>
            <a:r>
              <a:rPr lang="ru-RU" dirty="0" smtClean="0"/>
              <a:t>«</a:t>
            </a:r>
            <a:r>
              <a:rPr lang="ru-RU" dirty="0"/>
              <a:t>Петербургская школа 2020»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СТАРЫЙ ВАРИАНТ</a:t>
            </a:r>
          </a:p>
          <a:p>
            <a:endParaRPr lang="ru-RU" dirty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НОВОЕ ПОЛОЖЕНИЕ ЕЩЕ НЕ ОПУБЛИКОВАНО</a:t>
            </a:r>
          </a:p>
          <a:p>
            <a:endParaRPr lang="ru-RU" dirty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СРОКИ НЕ ЯСНЫ…..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49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12" y="-786890"/>
            <a:ext cx="16064352" cy="7535309"/>
          </a:xfrm>
          <a:prstGeom prst="rect">
            <a:avLst/>
          </a:prstGeom>
        </p:spPr>
      </p:pic>
      <p:pic>
        <p:nvPicPr>
          <p:cNvPr id="8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9931"/>
          <a:stretch/>
        </p:blipFill>
        <p:spPr>
          <a:xfrm>
            <a:off x="3377525" y="1586753"/>
            <a:ext cx="8657780" cy="516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040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57646"/>
          </a:xfrm>
        </p:spPr>
        <p:txBody>
          <a:bodyPr/>
          <a:lstStyle/>
          <a:p>
            <a:r>
              <a:rPr lang="ru-RU" dirty="0" smtClean="0"/>
              <a:t>СТРУКТУРА ОПИСАНИЯ ПРОДУКТА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4766" y="1516204"/>
            <a:ext cx="8699236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r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Приложение № 1 </a:t>
            </a:r>
            <a:endParaRPr lang="ru-RU" sz="1600" dirty="0" smtClean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 Положению</a:t>
            </a:r>
            <a:endParaRPr lang="ru-RU" sz="1600" dirty="0" smtClean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 конкурсе инновационных продуктов</a:t>
            </a:r>
            <a:endParaRPr lang="ru-RU" sz="1600" dirty="0" smtClean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 smtClean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 smtClean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Заявка на участие в конкурсе инновационных продуктов</a:t>
            </a:r>
            <a:endParaRPr lang="ru-RU" sz="1600" dirty="0" smtClean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600" dirty="0" smtClean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u="sn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Информация об образовательной организации – участнике конкурса</a:t>
            </a:r>
            <a:endParaRPr lang="ru-RU" sz="16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1.1. Полное наименование образовательной организации. Если заявка подается от объединения образовательных организаций, то необходимо указать основного заявителя.</a:t>
            </a:r>
            <a:endParaRPr lang="ru-RU" sz="1600" dirty="0" smtClean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22860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1.2. ФИО руководителя образовательной организации.</a:t>
            </a:r>
            <a:endParaRPr lang="ru-RU" sz="1600" dirty="0" smtClean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22860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1.3. Телефон образовательной организации.</a:t>
            </a:r>
            <a:endParaRPr lang="ru-RU" sz="1600" dirty="0" smtClean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22860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1.4. Адрес электронной почты образовательной организации.</a:t>
            </a:r>
            <a:endParaRPr lang="ru-RU" sz="1600" dirty="0" smtClean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22860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1.5. Адрес сайта образовательной организации в Интернете (с указанием страницы, на которой размещена информация об инновационном продукте).</a:t>
            </a:r>
            <a:endParaRPr lang="ru-RU" sz="1600" dirty="0" smtClean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22860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1.6. Информация о форме инновационной деятельности, осуществляемой образовательной организацией, в результате которой создан инновационный продукт, предъявляемый на конкурс: …</a:t>
            </a:r>
            <a:endParaRPr lang="ru-RU" sz="16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205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7698" y="365760"/>
            <a:ext cx="10722187" cy="640950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</a:t>
            </a:r>
            <a:r>
              <a:rPr lang="ru-RU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инновационном продукт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 </a:t>
            </a:r>
          </a:p>
          <a:p>
            <a:pPr marL="0" indent="0"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2.1. Наименование инновационного продукта.</a:t>
            </a:r>
          </a:p>
          <a:p>
            <a:pPr marL="0" indent="0"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2.2. Автор/авторский коллектив</a:t>
            </a:r>
          </a:p>
          <a:p>
            <a:pPr marL="0" indent="0"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2.3. Форма инновационного продукта </a:t>
            </a:r>
          </a:p>
          <a:p>
            <a:pPr marL="0" lvl="0" indent="0" algn="just">
              <a:lnSpc>
                <a:spcPct val="115000"/>
              </a:lnSpc>
              <a:buNone/>
            </a:pPr>
            <a:endParaRPr lang="ru-RU" sz="2100" u="sng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15000"/>
              </a:lnSpc>
              <a:buNone/>
            </a:pPr>
            <a:r>
              <a:rPr lang="ru-RU" sz="2100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Описание </a:t>
            </a:r>
            <a:r>
              <a:rPr lang="ru-RU" sz="21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инновационного </a:t>
            </a:r>
            <a:r>
              <a:rPr lang="ru-RU" sz="2100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продукта</a:t>
            </a:r>
            <a:endParaRPr lang="ru-RU" sz="21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15000"/>
              </a:lnSpc>
              <a:buNone/>
            </a:pPr>
            <a:r>
              <a:rPr lang="ru-RU" sz="2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3.1</a:t>
            </a:r>
            <a:r>
              <a:rPr lang="ru-RU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Ключевые положения, </a:t>
            </a:r>
            <a:r>
              <a:rPr lang="ru-RU" sz="2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глоссарий.</a:t>
            </a:r>
            <a:endParaRPr lang="ru-RU" sz="21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lvl="0" indent="0" algn="just">
              <a:lnSpc>
                <a:spcPct val="115000"/>
              </a:lnSpc>
              <a:buNone/>
            </a:pPr>
            <a:r>
              <a:rPr lang="ru-RU" sz="2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3.2</a:t>
            </a:r>
            <a:r>
              <a:rPr lang="ru-RU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1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Обоснование инновационного характера предлагаемого продукта, включая аналоговый анализ</a:t>
            </a:r>
            <a:r>
              <a:rPr lang="ru-RU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содержащий  перечень материалов (продуктов), аналогичных представляемому инновационному продукту (например, по названию, смыслу, ключевым словам, содержанию и т.п.), сопоставление найденных аналогов </a:t>
            </a:r>
            <a:br>
              <a:rPr lang="ru-RU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предлагаемым инновационным продуктом, выводы (с указанием отличий инновационного продукта от аналогов</a:t>
            </a:r>
            <a:r>
              <a:rPr lang="ru-RU" sz="2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ru-RU" sz="21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lvl="0" indent="0" algn="just">
              <a:lnSpc>
                <a:spcPct val="115000"/>
              </a:lnSpc>
              <a:buNone/>
            </a:pPr>
            <a:r>
              <a:rPr lang="ru-RU" sz="2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3.3</a:t>
            </a:r>
            <a:r>
              <a:rPr lang="ru-RU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Обоснование значимости инновационного продукта </a:t>
            </a:r>
            <a:r>
              <a:rPr lang="ru-RU" sz="21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решения актуальных задач развития системы образования </a:t>
            </a:r>
            <a:r>
              <a:rPr lang="ru-RU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Санкт-Петербурга в соответствии с целями выбранного раздела </a:t>
            </a:r>
            <a:r>
              <a:rPr lang="ru-RU" sz="2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Программы.</a:t>
            </a:r>
            <a:endParaRPr lang="ru-RU" sz="21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lvl="0" indent="0" algn="just">
              <a:lnSpc>
                <a:spcPct val="115000"/>
              </a:lnSpc>
              <a:buNone/>
            </a:pPr>
            <a:r>
              <a:rPr lang="ru-RU" sz="2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3.4</a:t>
            </a:r>
            <a:r>
              <a:rPr lang="ru-RU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Обоснование </a:t>
            </a:r>
            <a:r>
              <a:rPr lang="ru-RU" sz="21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актуальности результатов  использования </a:t>
            </a:r>
            <a:r>
              <a:rPr lang="ru-RU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инновационного продукта для развития системы образования Санкт-Петербурга (образовательных, педагогических, социальных, экономических и др</a:t>
            </a:r>
            <a:r>
              <a:rPr lang="ru-RU" sz="2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.).</a:t>
            </a:r>
            <a:endParaRPr lang="ru-RU" sz="21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lvl="0" indent="0" algn="just">
              <a:lnSpc>
                <a:spcPct val="115000"/>
              </a:lnSpc>
              <a:buNone/>
            </a:pPr>
            <a:r>
              <a:rPr lang="ru-RU" sz="2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3.5</a:t>
            </a:r>
            <a:r>
              <a:rPr lang="ru-RU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Обоснование </a:t>
            </a:r>
            <a:r>
              <a:rPr lang="ru-RU" sz="21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готовности инновационного продукта </a:t>
            </a:r>
            <a:r>
              <a:rPr lang="ru-RU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 внедрению в системе образования </a:t>
            </a:r>
            <a:r>
              <a:rPr lang="ru-RU" sz="2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Санкт-Петербурга.</a:t>
            </a:r>
            <a:endParaRPr lang="ru-RU" sz="21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lvl="0" indent="0" algn="just">
              <a:lnSpc>
                <a:spcPct val="115000"/>
              </a:lnSpc>
              <a:buNone/>
            </a:pPr>
            <a:r>
              <a:rPr lang="ru-RU" sz="2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3.6</a:t>
            </a:r>
            <a:r>
              <a:rPr lang="ru-RU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Обоснование </a:t>
            </a:r>
            <a:r>
              <a:rPr lang="ru-RU" sz="21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рисков внедрения </a:t>
            </a:r>
            <a:r>
              <a:rPr lang="ru-RU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инновационного продукта в системе образования Санкт-Петербурга</a:t>
            </a:r>
            <a:r>
              <a:rPr lang="ru-RU" sz="2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5951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УЧАСТИЕ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Продукт инновационной </a:t>
            </a:r>
            <a:r>
              <a:rPr lang="ru-RU" dirty="0"/>
              <a:t>деятельности</a:t>
            </a:r>
            <a:endParaRPr lang="ru-RU" dirty="0" smtClean="0"/>
          </a:p>
          <a:p>
            <a:r>
              <a:rPr lang="ru-RU" dirty="0" smtClean="0"/>
              <a:t>Эффекты </a:t>
            </a:r>
            <a:r>
              <a:rPr lang="ru-RU" dirty="0"/>
              <a:t>от его применения, доказав тем самым целесообразность распространения, </a:t>
            </a:r>
            <a:endParaRPr lang="ru-RU" dirty="0" smtClean="0"/>
          </a:p>
          <a:p>
            <a:r>
              <a:rPr lang="ru-RU" dirty="0" smtClean="0"/>
              <a:t>Технология </a:t>
            </a:r>
            <a:r>
              <a:rPr lang="ru-RU" dirty="0"/>
              <a:t>его внедрения в другом </a:t>
            </a:r>
            <a:r>
              <a:rPr lang="ru-RU" dirty="0" smtClean="0"/>
              <a:t>ОУ</a:t>
            </a:r>
          </a:p>
          <a:p>
            <a:r>
              <a:rPr lang="ru-RU" dirty="0" smtClean="0"/>
              <a:t>Аннотация</a:t>
            </a:r>
            <a:endParaRPr lang="ru-RU" dirty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094281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9405" y="122534"/>
            <a:ext cx="8596668" cy="5819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КРИТЕРИИ     ОЦЕНИВАНИЯ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7414272"/>
              </p:ext>
            </p:extLst>
          </p:nvPr>
        </p:nvGraphicFramePr>
        <p:xfrm>
          <a:off x="813517" y="2644369"/>
          <a:ext cx="8442556" cy="38814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0219"/>
                <a:gridCol w="1194363"/>
                <a:gridCol w="1503672"/>
                <a:gridCol w="4707460"/>
                <a:gridCol w="716842"/>
              </a:tblGrid>
              <a:tr h="684959">
                <a:tc gridSpan="2">
                  <a:txBody>
                    <a:bodyPr/>
                    <a:lstStyle/>
                    <a:p>
                      <a:pPr marL="152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Критерии оценки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39" marR="5583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Показатели  оценки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39" marR="5583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Оценка эксперта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39" marR="55839" marT="0" marB="0"/>
                </a:tc>
              </a:tr>
              <a:tr h="627879">
                <a:tc gridSpan="5"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Соответствие инновационного продукта номинации (</a:t>
                      </a:r>
                      <a:r>
                        <a:rPr lang="ru-RU" sz="900" dirty="0" err="1">
                          <a:effectLst/>
                        </a:rPr>
                        <a:t>подноминации</a:t>
                      </a:r>
                      <a:r>
                        <a:rPr lang="ru-RU" sz="900" dirty="0">
                          <a:effectLst/>
                        </a:rPr>
                        <a:t>) </a:t>
                      </a:r>
                      <a:r>
                        <a:rPr lang="ru-RU" sz="900" dirty="0">
                          <a:solidFill>
                            <a:srgbClr val="FF0000"/>
                          </a:solidFill>
                          <a:effectLst/>
                        </a:rPr>
                        <a:t>(ДА/НЕТ)</a:t>
                      </a:r>
                      <a:endParaRPr lang="ru-RU" sz="10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39" marR="5583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2480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39" marR="55839" marT="0" marB="0" anchor="ctr"/>
                </a:tc>
                <a:tc rowSpan="4">
                  <a:txBody>
                    <a:bodyPr/>
                    <a:lstStyle/>
                    <a:p>
                      <a:pPr marL="152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Инновационный характер предлагаемого продукта (оценивается один показатель)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39" marR="55839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1.1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39" marR="55839" marT="0" marB="0" anchor="ctr"/>
                </a:tc>
                <a:tc>
                  <a:txBody>
                    <a:bodyPr/>
                    <a:lstStyle/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Представлен принципиально новый продукт (инновация)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39" marR="558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39" marR="55839" marT="0" marB="0" anchor="ctr"/>
                </a:tc>
              </a:tr>
              <a:tr h="10274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1.2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39" marR="5583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Представлен продукт с существенными изменениями/усовершенствованиями известных методов, технологий, программ и т.п. (новация)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39" marR="558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39" marR="55839" marT="0" marB="0" anchor="ctr"/>
                </a:tc>
              </a:tr>
              <a:tr h="8561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1.3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39" marR="5583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Представлен продукт с частичными изменениями/ усовершенствованиями известных методов, технологий, программ и т.п. 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39" marR="558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39" marR="55839" marT="0" marB="0" anchor="ctr"/>
                </a:tc>
              </a:tr>
              <a:tr h="3424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000">
                          <a:effectLst/>
                        </a:rPr>
                        <a:t>1.4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39" marR="55839" marT="0" marB="0" anchor="ctr"/>
                </a:tc>
                <a:tc>
                  <a:txBody>
                    <a:bodyPr/>
                    <a:lstStyle/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000">
                          <a:effectLst/>
                        </a:rPr>
                        <a:t>Представлен известный продукт (не является инновационным)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39" marR="558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39" marR="55839" marT="0" marB="0"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59405" y="1208842"/>
            <a:ext cx="6117291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Форма рейтинговой оценки инновационного продукта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(заочный тур)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Наименование образовательной организации_________________________________________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Наименование инновационного продукта, форма инновационного продукта _______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381250" y="2498725"/>
            <a:ext cx="4022725" cy="635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817023" y="1305657"/>
            <a:ext cx="2460088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[</a:t>
            </a:r>
            <a:r>
              <a:rPr kumimoji="0" lang="ru-RU" altLang="ru-RU" sz="1000" b="0" i="0" u="none" strike="noStrike" cap="none" normalizeH="0" baseline="30000" dirty="0" smtClean="0" bmk="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1]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При выборе позиции «Нет» и обязательном наличии аргументированного обоснования дальнейшая экспертиза заявки не проводится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05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3808560"/>
              </p:ext>
            </p:extLst>
          </p:nvPr>
        </p:nvGraphicFramePr>
        <p:xfrm>
          <a:off x="463681" y="435427"/>
          <a:ext cx="10282695" cy="5686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0014"/>
                <a:gridCol w="1454686"/>
                <a:gridCol w="1760117"/>
                <a:gridCol w="5804794"/>
                <a:gridCol w="873084"/>
              </a:tblGrid>
              <a:tr h="1421675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03" marR="45203" marT="0" marB="0" anchor="ctr"/>
                </a:tc>
                <a:tc rowSpan="4"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Направленность инновационного продукта на решение актуальных задач развития образования в Санкт-Петербурге в соответствии с целями выбранного раздела Программы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03" marR="45203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600" dirty="0">
                          <a:effectLst/>
                        </a:rPr>
                        <a:t>2.1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03" marR="4520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Использование инновационного продукта позволяет комплексно решать задачи развития образования в соответствии с целями выбранного раздела Программы (существенное влияние)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03" marR="452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03" marR="45203" marT="0" marB="0" anchor="ctr"/>
                </a:tc>
              </a:tr>
              <a:tr h="14216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600">
                          <a:effectLst/>
                        </a:rPr>
                        <a:t>2.2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03" marR="4520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Использование инновационного продукта направлено на решение задач развития образования в соответствии с целями выбранного раздела Программы (частичное влияние)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03" marR="452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03" marR="45203" marT="0" marB="0" anchor="ctr"/>
                </a:tc>
              </a:tr>
              <a:tr h="14216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600">
                          <a:effectLst/>
                        </a:rPr>
                        <a:t>2.3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03" marR="4520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Использование инновационного продукта возможно приведет к решению задач развития образования в соответствии с целями выбранного раздела Программы (неявное, несущественное влияние, прогноз влияния)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03" marR="452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03" marR="45203" marT="0" marB="0" anchor="ctr"/>
                </a:tc>
              </a:tr>
              <a:tr h="14216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600">
                          <a:effectLst/>
                        </a:rPr>
                        <a:t>2.4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03" marR="4520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Использование инновационного продукта может оказать негативное влияние на решение задач развития образования в соответствии с целями выбранного раздела Программы (отрицательное влияние)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03" marR="452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03" marR="45203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2422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020378"/>
              </p:ext>
            </p:extLst>
          </p:nvPr>
        </p:nvGraphicFramePr>
        <p:xfrm>
          <a:off x="547083" y="369684"/>
          <a:ext cx="10242837" cy="61704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8502"/>
                <a:gridCol w="1449047"/>
                <a:gridCol w="1682271"/>
                <a:gridCol w="5853317"/>
                <a:gridCol w="869700"/>
              </a:tblGrid>
              <a:tr h="1480068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30" marR="55030" marT="0" marB="0" anchor="ctr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Актуальность результатов, достигаемых при использовании инновационного продукта (оценивается один показатель)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30" marR="55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3.1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30" marR="5503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Использование инновационного продукта приводит к достижению результатов, актуальных для всех образовательных организаций одного типа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30" marR="550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30" marR="55030" marT="0" marB="0" anchor="ctr"/>
                </a:tc>
              </a:tr>
              <a:tr h="14800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3.2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30" marR="5503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Использование инновационного продукта приводит к достижению результатов, актуальных для группы образовательных организаций одного типа 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30" marR="550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30" marR="55030" marT="0" marB="0" anchor="ctr"/>
                </a:tc>
              </a:tr>
              <a:tr h="19804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3.3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30" marR="5503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Использование инновационного продукта приводит к достижению результатов, актуальных для образовательной организации-разработчика этого инновационного продукта 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30" marR="550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30" marR="55030" marT="0" marB="0" anchor="ctr"/>
                </a:tc>
              </a:tr>
              <a:tr h="12298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3.4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30" marR="5503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Использование инновационного продукта </a:t>
                      </a:r>
                      <a:br>
                        <a:rPr lang="ru-RU" sz="1600" dirty="0">
                          <a:effectLst/>
                        </a:rPr>
                      </a:br>
                      <a:r>
                        <a:rPr lang="ru-RU" sz="1600" dirty="0">
                          <a:effectLst/>
                        </a:rPr>
                        <a:t>не приводит к достижению актуальных результатов в образовательной практике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30" marR="550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30" marR="5503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2327920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55</TotalTime>
  <Words>680</Words>
  <Application>Microsoft Office PowerPoint</Application>
  <PresentationFormat>Широкоэкранный</PresentationFormat>
  <Paragraphs>179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Times New Roman</vt:lpstr>
      <vt:lpstr>Trebuchet MS</vt:lpstr>
      <vt:lpstr>Wingdings 3</vt:lpstr>
      <vt:lpstr>Грань</vt:lpstr>
      <vt:lpstr>КОНКУРС ИННОВАЦИОННЫХ ПРОДУКТОВ</vt:lpstr>
      <vt:lpstr>Положение о конкурсе инновационных продуктов «Петербургская школа 2020» </vt:lpstr>
      <vt:lpstr>Презентация PowerPoint</vt:lpstr>
      <vt:lpstr>СТРУКТУРА ОПИСАНИЯ ПРОДУКТА</vt:lpstr>
      <vt:lpstr>Презентация PowerPoint</vt:lpstr>
      <vt:lpstr>УЧАСТИЕ</vt:lpstr>
      <vt:lpstr>КРИТЕРИИ     ОЦЕНИВАНИЯ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OEM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 ИННОВАЦИОННЫХ ПРОДУКТОВ</dc:title>
  <dc:creator>OEM</dc:creator>
  <cp:lastModifiedBy>OEM</cp:lastModifiedBy>
  <cp:revision>6</cp:revision>
  <dcterms:created xsi:type="dcterms:W3CDTF">2021-09-07T11:16:27Z</dcterms:created>
  <dcterms:modified xsi:type="dcterms:W3CDTF">2021-09-07T12:12:27Z</dcterms:modified>
</cp:coreProperties>
</file>